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  <p:sldId id="257" r:id="rId5"/>
    <p:sldId id="258" r:id="rId6"/>
    <p:sldId id="259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5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98AAFCB-1C68-4849-9874-62EABE8A3C76}" type="datetimeFigureOut">
              <a:rPr lang="en-US" smtClean="0"/>
              <a:pPr/>
              <a:t>1/3/2012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D522966-D51C-4CCB-B684-AB7903C762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ll%20Users\Documents\My%20Music\Sample%20Music\Beethoven's%20Symphony%20No.%209%20(Scherzo).wma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ll%20Users\Documents\My%20Music\Sample%20Music\Beethoven's%20Symphony%20No.%209%20(Scherzo).wma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657600"/>
            <a:ext cx="8305800" cy="1143000"/>
          </a:xfrm>
        </p:spPr>
        <p:txBody>
          <a:bodyPr/>
          <a:lstStyle/>
          <a:p>
            <a:r>
              <a:rPr lang="en-US" dirty="0" smtClean="0"/>
              <a:t>Simplifying </a:t>
            </a:r>
            <a:r>
              <a:rPr lang="en-US" dirty="0" smtClean="0"/>
              <a:t>Expressions</a:t>
            </a:r>
          </a:p>
          <a:p>
            <a:r>
              <a:rPr lang="en-US" dirty="0" smtClean="0"/>
              <a:t>Part 2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Expanding Binomials</a:t>
            </a:r>
            <a:br>
              <a:rPr lang="en-US" dirty="0" smtClean="0"/>
            </a:br>
            <a:r>
              <a:rPr lang="en-US" dirty="0" smtClean="0"/>
              <a:t>Factoring</a:t>
            </a:r>
            <a:endParaRPr lang="en-US" dirty="0"/>
          </a:p>
        </p:txBody>
      </p:sp>
      <p:sp>
        <p:nvSpPr>
          <p:cNvPr id="5" name="Explosion 1 4"/>
          <p:cNvSpPr/>
          <p:nvPr/>
        </p:nvSpPr>
        <p:spPr>
          <a:xfrm>
            <a:off x="457200" y="0"/>
            <a:ext cx="3352800" cy="2133600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Explosion 1 5"/>
          <p:cNvSpPr/>
          <p:nvPr/>
        </p:nvSpPr>
        <p:spPr>
          <a:xfrm>
            <a:off x="5181600" y="3962400"/>
            <a:ext cx="2971800" cy="2133600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219200" y="762000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(x+3)(2x-1)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943600" y="4648200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(3x-1)(x-2)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4800" dirty="0" smtClean="0"/>
              <a:t>“If </a:t>
            </a:r>
            <a:r>
              <a:rPr lang="en-US" sz="4800" dirty="0" smtClean="0"/>
              <a:t>one advances confidently in the directions of his dreams, and endeavors to live the life which he has imagined, he will meet with a success unexpected in common hours</a:t>
            </a:r>
            <a:r>
              <a:rPr lang="en-US" sz="4800" dirty="0" smtClean="0"/>
              <a:t>.”</a:t>
            </a:r>
          </a:p>
          <a:p>
            <a:pPr>
              <a:buNone/>
            </a:pPr>
            <a:r>
              <a:rPr lang="en-US" sz="4800" dirty="0" smtClean="0"/>
              <a:t>-- </a:t>
            </a:r>
            <a:r>
              <a:rPr lang="en-US" sz="4800" dirty="0" smtClean="0"/>
              <a:t>Henry David Thoreau</a:t>
            </a:r>
            <a:endParaRPr lang="en-US" sz="4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Review expanding binomials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YESTERDAY: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Jill- 0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Jack- 1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/>
              <a:t>Who’s </a:t>
            </a:r>
            <a:r>
              <a:rPr lang="en-US" sz="4400" b="1" dirty="0" smtClean="0"/>
              <a:t>Fastest?</a:t>
            </a:r>
            <a:r>
              <a:rPr lang="en-US" sz="4400" b="1" dirty="0" smtClean="0"/>
              <a:t>- </a:t>
            </a:r>
            <a:r>
              <a:rPr lang="en-US" sz="4400" b="1" dirty="0" smtClean="0"/>
              <a:t>(x + </a:t>
            </a:r>
            <a:r>
              <a:rPr lang="en-US" sz="4400" b="1" dirty="0" smtClean="0"/>
              <a:t>2)(x </a:t>
            </a:r>
            <a:r>
              <a:rPr lang="en-US" sz="4400" b="1" dirty="0" smtClean="0"/>
              <a:t>– </a:t>
            </a:r>
            <a:r>
              <a:rPr lang="en-US" sz="4400" b="1" dirty="0" smtClean="0"/>
              <a:t>2)</a:t>
            </a:r>
            <a:endParaRPr lang="en-US" sz="4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3200" b="1" dirty="0" smtClean="0"/>
              <a:t>Is it:</a:t>
            </a:r>
          </a:p>
          <a:p>
            <a:pPr>
              <a:buNone/>
            </a:pPr>
            <a:endParaRPr lang="en-US" sz="3200" b="1" dirty="0" smtClean="0"/>
          </a:p>
          <a:p>
            <a:pPr>
              <a:buNone/>
            </a:pPr>
            <a:r>
              <a:rPr lang="en-US" sz="3200" b="1" dirty="0" smtClean="0"/>
              <a:t>x² - 4</a:t>
            </a:r>
            <a:endParaRPr lang="en-US" sz="3200" b="1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3200" b="1" dirty="0" smtClean="0"/>
              <a:t>Or</a:t>
            </a:r>
            <a:r>
              <a:rPr lang="en-US" sz="3200" b="1" dirty="0" smtClean="0"/>
              <a:t>…</a:t>
            </a:r>
          </a:p>
          <a:p>
            <a:pPr>
              <a:buNone/>
            </a:pPr>
            <a:r>
              <a:rPr lang="en-US" sz="3200" b="1" dirty="0" smtClean="0"/>
              <a:t>(x+2)(x – 2)</a:t>
            </a:r>
          </a:p>
          <a:p>
            <a:pPr>
              <a:buNone/>
            </a:pPr>
            <a:r>
              <a:rPr lang="en-US" sz="3200" b="1" dirty="0" smtClean="0"/>
              <a:t>x</a:t>
            </a:r>
            <a:r>
              <a:rPr lang="en-US" sz="3200" b="1" dirty="0" smtClean="0"/>
              <a:t>(x – 2)+ 2(x – 2)</a:t>
            </a:r>
          </a:p>
          <a:p>
            <a:pPr>
              <a:buNone/>
            </a:pPr>
            <a:r>
              <a:rPr lang="en-US" sz="3200" b="1" dirty="0" smtClean="0"/>
              <a:t>   x² - 4</a:t>
            </a:r>
            <a:endParaRPr lang="en-US" sz="3200" b="1" dirty="0" smtClean="0"/>
          </a:p>
          <a:p>
            <a:pPr>
              <a:buNone/>
            </a:pPr>
            <a:endParaRPr lang="en-US" sz="3200" b="1" dirty="0" smtClean="0"/>
          </a:p>
        </p:txBody>
      </p:sp>
      <p:pic>
        <p:nvPicPr>
          <p:cNvPr id="2050" name="Picture 2" descr="C:\Documents and Settings\rplucker\Local Settings\Temporary Internet Files\Content.IE5\MGXMTJJH\MP90044645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524000"/>
            <a:ext cx="1981200" cy="1981200"/>
          </a:xfrm>
          <a:prstGeom prst="rect">
            <a:avLst/>
          </a:prstGeom>
          <a:noFill/>
        </p:spPr>
      </p:pic>
      <p:pic>
        <p:nvPicPr>
          <p:cNvPr id="2051" name="Picture 3" descr="C:\Documents and Settings\rplucker\Local Settings\Temporary Internet Files\Content.IE5\G2CLFAYM\MP90044439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4953000"/>
            <a:ext cx="2743200" cy="1545451"/>
          </a:xfrm>
          <a:prstGeom prst="rect">
            <a:avLst/>
          </a:prstGeom>
          <a:noFill/>
        </p:spPr>
      </p:pic>
      <p:sp>
        <p:nvSpPr>
          <p:cNvPr id="8" name="Rounded Rectangular Callout 7"/>
          <p:cNvSpPr/>
          <p:nvPr/>
        </p:nvSpPr>
        <p:spPr>
          <a:xfrm>
            <a:off x="3657600" y="1371600"/>
            <a:ext cx="2362200" cy="1219200"/>
          </a:xfrm>
          <a:prstGeom prst="wedgeRoundRectCallout">
            <a:avLst>
              <a:gd name="adj1" fmla="val -59543"/>
              <a:gd name="adj2" fmla="val 7713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810000" y="1524000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learned from my mistake yesterday. I’ve got it today!</a:t>
            </a:r>
            <a:endParaRPr lang="en-US" dirty="0"/>
          </a:p>
        </p:txBody>
      </p:sp>
      <p:sp>
        <p:nvSpPr>
          <p:cNvPr id="10" name="Rounded Rectangular Callout 9"/>
          <p:cNvSpPr/>
          <p:nvPr/>
        </p:nvSpPr>
        <p:spPr>
          <a:xfrm>
            <a:off x="2590800" y="4343400"/>
            <a:ext cx="2362200" cy="1752600"/>
          </a:xfrm>
          <a:prstGeom prst="wedgeRoundRectCallout">
            <a:avLst>
              <a:gd name="adj1" fmla="val 54698"/>
              <a:gd name="adj2" fmla="val 7713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743200" y="4495800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I’ve already proved I know this stuff. I got it!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CHEATING?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8382000" cy="4572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2000" b="1" dirty="0" smtClean="0"/>
              <a:t>Jill looked for patterns instead of working the problem out.</a:t>
            </a:r>
          </a:p>
          <a:p>
            <a:pPr>
              <a:buNone/>
            </a:pPr>
            <a:r>
              <a:rPr lang="en-US" sz="2000" dirty="0" smtClean="0"/>
              <a:t>Have you ever noticed patterns in numbers? Like a friend’s phone number? A pattern lets you figure out what’s going on based on some key things you recognize…and you don’t have to work anything out.</a:t>
            </a:r>
          </a:p>
          <a:p>
            <a:pPr>
              <a:buNone/>
            </a:pPr>
            <a:r>
              <a:rPr lang="en-US" sz="2000" dirty="0" smtClean="0"/>
              <a:t>Math is like that sometimes too!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Jill recognized the problem to be a square pattern.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If you have two binomials that only  differ in the sign of the second term, the middle terms cancel out resulting in Jill’s answer. She didn’t cheat, she saw a pattern.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8" name="Picture 3" descr="C:\Documents and Settings\rplucker\Local Settings\Temporary Internet Files\Content.IE5\G2CLFAYM\MP900444394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47800"/>
            <a:ext cx="1717691" cy="1142999"/>
          </a:xfrm>
          <a:prstGeom prst="rect">
            <a:avLst/>
          </a:prstGeom>
          <a:noFill/>
        </p:spPr>
      </p:pic>
      <p:sp>
        <p:nvSpPr>
          <p:cNvPr id="9" name="Rounded Rectangular Callout 8"/>
          <p:cNvSpPr/>
          <p:nvPr/>
        </p:nvSpPr>
        <p:spPr>
          <a:xfrm>
            <a:off x="2362200" y="1447800"/>
            <a:ext cx="2362200" cy="1066800"/>
          </a:xfrm>
          <a:prstGeom prst="wedgeRoundRectCallout">
            <a:avLst>
              <a:gd name="adj1" fmla="val -44437"/>
              <a:gd name="adj2" fmla="val 579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362200" y="1447800"/>
            <a:ext cx="2057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We got the same answer. She must have cheated…that was too fast. How did she do it?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Is there a pattern there too?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(x+3)(x+3)</a:t>
            </a:r>
          </a:p>
          <a:p>
            <a:pPr>
              <a:buNone/>
            </a:pPr>
            <a:r>
              <a:rPr lang="en-US" dirty="0" smtClean="0"/>
              <a:t>x( x+3) +3(x+3)</a:t>
            </a:r>
          </a:p>
          <a:p>
            <a:pPr>
              <a:buNone/>
            </a:pPr>
            <a:r>
              <a:rPr lang="en-US" dirty="0" smtClean="0"/>
              <a:t>x² +3x +3x + 9</a:t>
            </a:r>
          </a:p>
          <a:p>
            <a:pPr>
              <a:buNone/>
            </a:pPr>
            <a:r>
              <a:rPr lang="en-US" dirty="0" smtClean="0"/>
              <a:t>x² + 6x + 9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about binomials that are the same?</a:t>
            </a:r>
            <a:endParaRPr lang="en-US" dirty="0"/>
          </a:p>
        </p:txBody>
      </p:sp>
      <p:pic>
        <p:nvPicPr>
          <p:cNvPr id="4" name="Beethoven's Symphony No. 9 (Scherzo)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34400" y="6172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7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Binomial squared: (x +a)² = x² + 2ax + a²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Binomials with different signs: (x + a)(x – a)= x² - a²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</a:t>
            </a:r>
            <a:endParaRPr lang="en-US" dirty="0"/>
          </a:p>
        </p:txBody>
      </p:sp>
      <p:pic>
        <p:nvPicPr>
          <p:cNvPr id="1026" name="Picture 2" descr="C:\Documents and Settings\rplucker\Local Settings\Temporary Internet Files\Content.IE5\BWZG393W\MP900442417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457200"/>
            <a:ext cx="1129569" cy="1704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Simplify. Don’t forget to combine like terms!</a:t>
            </a:r>
          </a:p>
          <a:p>
            <a:pPr>
              <a:buNone/>
            </a:pP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smtClean="0"/>
              <a:t>(x + 2)(x – 2)</a:t>
            </a:r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smtClean="0"/>
              <a:t>(x + 9)(x + 9)</a:t>
            </a:r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smtClean="0"/>
              <a:t>(2x – 10)(2x – 10)</a:t>
            </a:r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smtClean="0"/>
              <a:t>(x – 7)²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these…</a:t>
            </a:r>
            <a:endParaRPr lang="en-US" dirty="0"/>
          </a:p>
        </p:txBody>
      </p:sp>
      <p:pic>
        <p:nvPicPr>
          <p:cNvPr id="4" name="Beethoven's Symphony No. 9 (Scherzo)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34400" y="6248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7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Worksheet  Pg. </a:t>
            </a:r>
            <a:r>
              <a:rPr lang="en-US" smtClean="0"/>
              <a:t>47 </a:t>
            </a:r>
            <a:r>
              <a:rPr lang="en-US" dirty="0" smtClean="0"/>
              <a:t>(2-14 evens)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	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2067</TotalTime>
  <Words>373</Words>
  <Application>Microsoft Office PowerPoint</Application>
  <PresentationFormat>On-screen Show (4:3)</PresentationFormat>
  <Paragraphs>68</Paragraphs>
  <Slides>9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Paper</vt:lpstr>
      <vt:lpstr>Expanding Binomials Factoring</vt:lpstr>
      <vt:lpstr>Slide 2</vt:lpstr>
      <vt:lpstr>Objective</vt:lpstr>
      <vt:lpstr>Who’s Fastest?- (x + 2)(x – 2)</vt:lpstr>
      <vt:lpstr>CHEATING?</vt:lpstr>
      <vt:lpstr>What about binomials that are the same?</vt:lpstr>
      <vt:lpstr>Key Points</vt:lpstr>
      <vt:lpstr>Try these…</vt:lpstr>
      <vt:lpstr>Homework </vt:lpstr>
    </vt:vector>
  </TitlesOfParts>
  <Company>Randolph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Expanding Binomials Factoring</dc:title>
  <dc:creator>rplucker</dc:creator>
  <cp:lastModifiedBy>rplucker</cp:lastModifiedBy>
  <cp:revision>203</cp:revision>
  <dcterms:created xsi:type="dcterms:W3CDTF">2012-01-02T04:32:45Z</dcterms:created>
  <dcterms:modified xsi:type="dcterms:W3CDTF">2012-01-03T20:04:07Z</dcterms:modified>
</cp:coreProperties>
</file>